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70" r:id="rId3"/>
    <p:sldId id="27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1"/>
  </p:normalViewPr>
  <p:slideViewPr>
    <p:cSldViewPr snapToGrid="0">
      <p:cViewPr varScale="1">
        <p:scale>
          <a:sx n="120" d="100"/>
          <a:sy n="120" d="100"/>
        </p:scale>
        <p:origin x="200" y="4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55f3966f4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55f3966f4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55f3966f4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55f3966f4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5f3966f4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5f3966f4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55f3966f4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55f3966f4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5f3966f4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5f3966f4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55f3966f4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55f3966f4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55f3966f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55f3966f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55f3966f4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55f3966f4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55f3966f43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55f3966f43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5f3966f4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5f3966f43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55f3966f4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55f3966f4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55f3966f4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55f3966f4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mtorres/smtorres.github.i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UCLA PS Methods Field!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Articulated degree program in PS and statistics </a:t>
            </a:r>
            <a:br>
              <a:rPr lang="en"/>
            </a:br>
            <a:r>
              <a:rPr lang="en"/>
              <a:t>(MA -&gt; MA -&gt; PhD)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311700" y="1589450"/>
            <a:ext cx="8520600" cy="29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Statistics coursework at a more fundamental level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MA thesis supervised by a statistics prof. (often published in great journals, or second job market paper)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want to adapt methods to answer your applied questions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want to build new methods as a “methods second” scholar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want to build new methods as a “methods first” scholar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are an applied researcher but you enjoy statistics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It takes some time and effort: talk to us and to to other students working on it.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Formal theory courses</a:t>
            </a: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204A: Introduction to game theory (Y1/Y2)</a:t>
            </a:r>
            <a:br>
              <a:rPr lang="en"/>
            </a:br>
            <a:r>
              <a:rPr lang="en"/>
              <a:t>204B: Advanced game theory (topics) (Y1/Y2)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2256063"/>
            <a:ext cx="155257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0575" y="2256075"/>
            <a:ext cx="1552576" cy="155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2003750" y="2256075"/>
            <a:ext cx="2126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Barry O’Neill</a:t>
            </a:r>
            <a:r>
              <a:rPr lang="en" sz="1200"/>
              <a:t> studies strategic interactions in IR and nuclear politics. He uses and teaches game theory for grads and undergrads.</a:t>
            </a:r>
            <a:endParaRPr sz="1200"/>
          </a:p>
        </p:txBody>
      </p:sp>
      <p:sp>
        <p:nvSpPr>
          <p:cNvPr id="117" name="Google Shape;117;p21"/>
          <p:cNvSpPr txBox="1"/>
          <p:nvPr/>
        </p:nvSpPr>
        <p:spPr>
          <a:xfrm>
            <a:off x="6143575" y="2256075"/>
            <a:ext cx="2126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Michael Chwe</a:t>
            </a:r>
            <a:r>
              <a:rPr lang="en" sz="1200"/>
              <a:t> uses game theory to study how people work together collectively to cause social change and teaches at the grad and undergrad level.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you take formal theory courses?</a:t>
            </a: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want a toolkit for understanding the strategic actions of political actors in a structured way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want to build formal models in your research (as a formal theorist or an applied researcher who includes models as part of empirical papers)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want to be able to read models to build on their insights in your work</a:t>
            </a:r>
            <a:endParaRPr dirty="0"/>
          </a:p>
        </p:txBody>
      </p:sp>
      <p:sp>
        <p:nvSpPr>
          <p:cNvPr id="124" name="Google Shape;124;p22"/>
          <p:cNvSpPr txBox="1"/>
          <p:nvPr/>
        </p:nvSpPr>
        <p:spPr>
          <a:xfrm>
            <a:off x="3101550" y="929225"/>
            <a:ext cx="442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help</a:t>
            </a: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professor and TA (in 200A, 200B, 200C, and 200E)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Math maven (regular office hours)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R maven (regular office hours)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Your cohort! (Form a study group)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Free online resources (I will email list later today)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Confidential discussion of challenges you’re facing (my office hours!) 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450"/>
            <a:ext cx="91440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More questions?</a:t>
            </a:r>
            <a:endParaRPr dirty="0"/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 me (but be patient!)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These slides are in my </a:t>
            </a:r>
            <a:r>
              <a:rPr lang="en" dirty="0" err="1"/>
              <a:t>Github</a:t>
            </a:r>
            <a:r>
              <a:rPr lang="en" dirty="0"/>
              <a:t> page (Slides section in ‘assets’): </a:t>
            </a:r>
            <a:r>
              <a:rPr lang="en-US" dirty="0">
                <a:hlinkClick r:id="rId3"/>
              </a:rPr>
              <a:t>https://github.com/smtorres/smtorres.github.io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77B32-5F6D-3873-FAD1-51AB7C8C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might not know it yet but….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0329F-2487-53AB-FCF3-28588074A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dirty="0"/>
              <a:t>Methods is THE coolest field in the world!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Yes, I am biased…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(I need to be controversial and bold)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You might be a bit unsure about what we do, a bit skeptical about our approaches, maybe even nervous about what we teach, and most likely think that we are too nerdy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 am not going to challenge that last part…</a:t>
            </a:r>
          </a:p>
          <a:p>
            <a:pPr marL="114300" indent="0">
              <a:buNone/>
            </a:pPr>
            <a:r>
              <a:rPr lang="en-US" dirty="0"/>
              <a:t>But give me a chance to help with the other issues!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9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B0398-33AF-4852-91B5-255B8DCC6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Reasons to join the methods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6CA01-3C83-2A1A-47C2-D4E64945E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“It is not relevant for my research”</a:t>
            </a:r>
          </a:p>
          <a:p>
            <a:pPr lvl="1"/>
            <a:r>
              <a:rPr lang="en-US" dirty="0"/>
              <a:t>‘In God we trust. All others must bring data.’ – W. Edwards Deming</a:t>
            </a:r>
          </a:p>
          <a:p>
            <a:pPr lvl="1"/>
            <a:r>
              <a:rPr lang="en-US" dirty="0"/>
              <a:t>Also, you develop skills that allow you to interact with other work/fields</a:t>
            </a:r>
          </a:p>
          <a:p>
            <a:r>
              <a:rPr lang="en-US" dirty="0"/>
              <a:t>“I don’t trust machines”</a:t>
            </a:r>
          </a:p>
          <a:p>
            <a:pPr lvl="1"/>
            <a:r>
              <a:rPr lang="en-US" dirty="0"/>
              <a:t>Neither do I. But use them to help you!</a:t>
            </a:r>
          </a:p>
          <a:p>
            <a:r>
              <a:rPr lang="en-US" dirty="0"/>
              <a:t>“I don’t think I want or can develop methods”</a:t>
            </a:r>
          </a:p>
          <a:p>
            <a:pPr lvl="1"/>
            <a:r>
              <a:rPr lang="en-US" dirty="0"/>
              <a:t>You don’t have to. My favorite part of political methodology is the “political” part.</a:t>
            </a:r>
          </a:p>
          <a:p>
            <a:r>
              <a:rPr lang="en-US" dirty="0"/>
              <a:t>“It is too hard!”</a:t>
            </a:r>
          </a:p>
          <a:p>
            <a:pPr lvl="1"/>
            <a:r>
              <a:rPr lang="en-US" dirty="0"/>
              <a:t>Do me a favor and forget what your third grade Math professor told you. We are all here to learn.</a:t>
            </a:r>
          </a:p>
          <a:p>
            <a:r>
              <a:rPr lang="en-US" dirty="0"/>
              <a:t>”Methodologists are weird”</a:t>
            </a:r>
          </a:p>
          <a:p>
            <a:pPr lvl="1"/>
            <a:r>
              <a:rPr lang="en-US" dirty="0"/>
              <a:t>Touché. But we are fun!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22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Kinds of methods courses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Formal theory</a:t>
            </a:r>
            <a:br>
              <a:rPr lang="en" dirty="0"/>
            </a:br>
            <a:r>
              <a:rPr lang="en" dirty="0"/>
              <a:t>(Flavors: social choice theory, game theory, structural models, …)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Statistics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Qualitative methods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Specific methods relevant to particular topics or </a:t>
            </a:r>
            <a:r>
              <a:rPr lang="en" dirty="0" err="1"/>
              <a:t>specialities</a:t>
            </a:r>
            <a:br>
              <a:rPr lang="en" dirty="0"/>
            </a:br>
            <a:r>
              <a:rPr lang="en" dirty="0"/>
              <a:t>e.g. ideal points, social network analysis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674" y="1749504"/>
            <a:ext cx="155257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101" y="108539"/>
            <a:ext cx="1361110" cy="130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5">
            <a:alphaModFix/>
          </a:blip>
          <a:srcRect b="16777"/>
          <a:stretch/>
        </p:blipFill>
        <p:spPr>
          <a:xfrm>
            <a:off x="183100" y="2792022"/>
            <a:ext cx="1361109" cy="14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6924625" y="1789750"/>
            <a:ext cx="2126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Jeff Lewis</a:t>
            </a:r>
            <a:r>
              <a:rPr lang="en" sz="1200" dirty="0"/>
              <a:t> studies US legislative politics and how we can learn about them using data including the votes of members of Congress.</a:t>
            </a:r>
            <a:endParaRPr sz="1200" dirty="0"/>
          </a:p>
        </p:txBody>
      </p:sp>
      <p:sp>
        <p:nvSpPr>
          <p:cNvPr id="70" name="Google Shape;70;p15"/>
          <p:cNvSpPr txBox="1"/>
          <p:nvPr/>
        </p:nvSpPr>
        <p:spPr>
          <a:xfrm>
            <a:off x="1834875" y="2792033"/>
            <a:ext cx="2126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Chad Hazlett</a:t>
            </a:r>
            <a:r>
              <a:rPr lang="en" sz="1200" dirty="0"/>
              <a:t> studies conflict and causal inference and develops methods for answering questions that are hard (or impossible) to study with randomized experiments.</a:t>
            </a:r>
            <a:endParaRPr sz="1200"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1834875" y="108538"/>
            <a:ext cx="2126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Kathy Bawn </a:t>
            </a:r>
            <a:r>
              <a:rPr lang="en" sz="1200"/>
              <a:t>(200A) is a scholar of political parties. She uses formal theory and statistics, and teaches both.</a:t>
            </a:r>
            <a:endParaRPr sz="120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100" y="1512968"/>
            <a:ext cx="1361109" cy="114625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834875" y="1512980"/>
            <a:ext cx="2126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Graeme Blair</a:t>
            </a:r>
            <a:r>
              <a:rPr lang="en" sz="1200"/>
              <a:t> studies crime and violence — and how to improve social science research designs, including using field experiments and surveys.</a:t>
            </a:r>
            <a:endParaRPr sz="12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5675" y="108551"/>
            <a:ext cx="1146505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6924625" y="108538"/>
            <a:ext cx="2126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Ozan Jaquette </a:t>
            </a:r>
            <a:r>
              <a:rPr lang="en" sz="1200"/>
              <a:t>is an economist in the School of Education who teaches “Everyone Can Cook,” a social science-wide course on coding for first year Ph.D. students.</a:t>
            </a:r>
            <a:endParaRPr sz="1200"/>
          </a:p>
        </p:txBody>
      </p:sp>
      <p:pic>
        <p:nvPicPr>
          <p:cNvPr id="3" name="Picture 2" descr="A person smiling at camera&#10;&#10;Description automatically generated">
            <a:extLst>
              <a:ext uri="{FF2B5EF4-FFF2-40B4-BE49-F238E27FC236}">
                <a16:creationId xmlns:a16="http://schemas.microsoft.com/office/drawing/2014/main" id="{3652407E-2060-B864-81F7-59CDE6FA1E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5675" y="3390457"/>
            <a:ext cx="1367932" cy="1477500"/>
          </a:xfrm>
          <a:prstGeom prst="rect">
            <a:avLst/>
          </a:prstGeom>
        </p:spPr>
      </p:pic>
      <p:sp>
        <p:nvSpPr>
          <p:cNvPr id="4" name="Google Shape;69;p15">
            <a:extLst>
              <a:ext uri="{FF2B5EF4-FFF2-40B4-BE49-F238E27FC236}">
                <a16:creationId xmlns:a16="http://schemas.microsoft.com/office/drawing/2014/main" id="{256B610A-883B-3B15-BA93-CEC628697846}"/>
              </a:ext>
            </a:extLst>
          </p:cNvPr>
          <p:cNvSpPr txBox="1"/>
          <p:nvPr/>
        </p:nvSpPr>
        <p:spPr>
          <a:xfrm>
            <a:off x="6924625" y="3397727"/>
            <a:ext cx="21264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Michelle Torres</a:t>
            </a:r>
            <a:r>
              <a:rPr lang="en" sz="1200" dirty="0"/>
              <a:t> studies political communication and behavior. She uses computational methods, in particular computer vision, to analyze the role of images in the political communication process.</a:t>
            </a:r>
            <a:endParaRPr sz="1200" dirty="0"/>
          </a:p>
        </p:txBody>
      </p:sp>
      <p:sp>
        <p:nvSpPr>
          <p:cNvPr id="5" name="Google Shape;76;p15">
            <a:extLst>
              <a:ext uri="{FF2B5EF4-FFF2-40B4-BE49-F238E27FC236}">
                <a16:creationId xmlns:a16="http://schemas.microsoft.com/office/drawing/2014/main" id="{086522F7-6EFB-9B9E-A776-A62EE9403DCD}"/>
              </a:ext>
            </a:extLst>
          </p:cNvPr>
          <p:cNvSpPr txBox="1"/>
          <p:nvPr/>
        </p:nvSpPr>
        <p:spPr>
          <a:xfrm>
            <a:off x="92975" y="4444167"/>
            <a:ext cx="488957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Also: </a:t>
            </a:r>
            <a:r>
              <a:rPr lang="en" sz="1200" dirty="0" err="1"/>
              <a:t>Luwei</a:t>
            </a:r>
            <a:r>
              <a:rPr lang="en" sz="1200" dirty="0"/>
              <a:t> Ying and Eric Min (computational methods in IR), Jonathan </a:t>
            </a:r>
            <a:r>
              <a:rPr lang="en" sz="1200" dirty="0" err="1"/>
              <a:t>Homola</a:t>
            </a:r>
            <a:r>
              <a:rPr lang="en" sz="1200" dirty="0"/>
              <a:t> (causal inference in CP), Dan Thompson (natural experiments in AP)</a:t>
            </a:r>
            <a:endParaRPr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methods sequence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200A: Probability and statistics (Fall Y1)</a:t>
            </a:r>
            <a:br>
              <a:rPr lang="en" dirty="0"/>
            </a:br>
            <a:r>
              <a:rPr lang="en" dirty="0"/>
              <a:t>EDUC 260A: Anyone can cook (intro. to programming and data analysis) (Fall Y1)</a:t>
            </a:r>
            <a:br>
              <a:rPr lang="en" dirty="0"/>
            </a:br>
            <a:r>
              <a:rPr lang="en" dirty="0"/>
              <a:t>   [optional] EDUC 260B: Anyone can cook 2 (adv. coding) (Winter Y1)</a:t>
            </a:r>
            <a:br>
              <a:rPr lang="en" dirty="0"/>
            </a:br>
            <a:r>
              <a:rPr lang="en" dirty="0"/>
              <a:t>200B: Regression (Winter Y1)</a:t>
            </a:r>
            <a:br>
              <a:rPr lang="en" dirty="0"/>
            </a:br>
            <a:r>
              <a:rPr lang="en" dirty="0"/>
              <a:t>200C: Causal inference (Spring Y1)</a:t>
            </a:r>
            <a:br>
              <a:rPr lang="en" dirty="0"/>
            </a:br>
            <a:r>
              <a:rPr lang="en" dirty="0"/>
              <a:t>200D: Maximum likelihood (Y2)</a:t>
            </a:r>
            <a:br>
              <a:rPr lang="en" dirty="0"/>
            </a:br>
            <a:r>
              <a:rPr lang="en" dirty="0"/>
              <a:t>200E: Experimental design (Y2)</a:t>
            </a:r>
            <a:br>
              <a:rPr lang="en" dirty="0"/>
            </a:br>
            <a:r>
              <a:rPr lang="en" dirty="0"/>
              <a:t>200F: Variable topics e.g. </a:t>
            </a:r>
            <a:r>
              <a:rPr lang="en" dirty="0" err="1"/>
              <a:t>bayesian</a:t>
            </a:r>
            <a:r>
              <a:rPr lang="en" dirty="0"/>
              <a:t> stats. or computational social science (Y2/Y3)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More: social networks and politics (</a:t>
            </a:r>
            <a:r>
              <a:rPr lang="en" dirty="0" err="1"/>
              <a:t>Cesi</a:t>
            </a:r>
            <a:r>
              <a:rPr lang="en" dirty="0"/>
              <a:t>), research design for CP (Dan Posner), research design planning </a:t>
            </a:r>
            <a:r>
              <a:rPr lang="en"/>
              <a:t>(Graeme), </a:t>
            </a:r>
            <a:r>
              <a:rPr lang="en" dirty="0"/>
              <a:t>…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you take statistical methods courses?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want to use data analysis in your research (this is our primary target)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don’t, but you want to be able to engage with and build on past quantitative research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want to develop new research designs and statistical methods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Which courses to take? </a:t>
            </a:r>
            <a:br>
              <a:rPr lang="en" dirty="0"/>
            </a:br>
            <a:r>
              <a:rPr lang="en" dirty="0"/>
              <a:t>Except in rare exceptions (happy to chat!), start with 200A and Ed 260A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Do not recommend GIS course (come talk to me)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Undergrad. courses (math, CS, stat.)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can succeed in these courses?</a:t>
            </a:r>
            <a:endParaRPr dirty="0"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876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want our courses to be accessible to all students who are willing to </a:t>
            </a:r>
            <a:r>
              <a:rPr lang="en" b="1" dirty="0"/>
              <a:t>work hard </a:t>
            </a:r>
            <a:r>
              <a:rPr lang="en" dirty="0"/>
              <a:t>and a </a:t>
            </a:r>
            <a:r>
              <a:rPr lang="en" b="1" dirty="0"/>
              <a:t>positive attitude</a:t>
            </a:r>
            <a:r>
              <a:rPr lang="en" dirty="0"/>
              <a:t>, regardless of your previous experience with statistics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This is a commitment we take really seriously — and an ongoing, imperfect effort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Our primary goal is to provide the tools needed to execute research designs that can deliver credible answers to the questions you ask in your dissertation project and research agenda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Basic probability and statistics, introduction to a range of common research designs, and learning-by-doing coding to implement the tools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And also to provide tools that the non-academic market value (i.e. data analysis skills)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We are here to help, so visit us!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308" y="0"/>
            <a:ext cx="409938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1162</Words>
  <Application>Microsoft Macintosh PowerPoint</Application>
  <PresentationFormat>On-screen Show (16:9)</PresentationFormat>
  <Paragraphs>81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Simple Light</vt:lpstr>
      <vt:lpstr>UCLA PS Methods Field!</vt:lpstr>
      <vt:lpstr>You might not know it yet but….</vt:lpstr>
      <vt:lpstr>Reasons to join the methods group</vt:lpstr>
      <vt:lpstr>Kinds of methods courses</vt:lpstr>
      <vt:lpstr>PowerPoint Presentation</vt:lpstr>
      <vt:lpstr>Statistical methods sequence</vt:lpstr>
      <vt:lpstr>Should you take statistical methods courses?</vt:lpstr>
      <vt:lpstr>Who can succeed in these courses?</vt:lpstr>
      <vt:lpstr>PowerPoint Presentation</vt:lpstr>
      <vt:lpstr>Articulated degree program in PS and statistics  (MA -&gt; MA -&gt; PhD)</vt:lpstr>
      <vt:lpstr>Formal theory courses</vt:lpstr>
      <vt:lpstr>Should you take formal theory courses?</vt:lpstr>
      <vt:lpstr>How to get help</vt:lpstr>
      <vt:lpstr>PowerPoint Presentation</vt:lpstr>
      <vt:lpstr>More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UCLA PS Methods Field!</dc:title>
  <cp:lastModifiedBy>Michelle Torres</cp:lastModifiedBy>
  <cp:revision>2</cp:revision>
  <dcterms:modified xsi:type="dcterms:W3CDTF">2023-09-25T05:02:05Z</dcterms:modified>
</cp:coreProperties>
</file>